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57" r:id="rId4"/>
    <p:sldId id="258" r:id="rId5"/>
    <p:sldId id="282" r:id="rId6"/>
    <p:sldId id="259" r:id="rId7"/>
    <p:sldId id="268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9" r:id="rId17"/>
    <p:sldId id="270" r:id="rId18"/>
    <p:sldId id="271" r:id="rId19"/>
    <p:sldId id="272" r:id="rId20"/>
    <p:sldId id="278" r:id="rId21"/>
    <p:sldId id="273" r:id="rId22"/>
    <p:sldId id="274" r:id="rId23"/>
    <p:sldId id="275" r:id="rId24"/>
    <p:sldId id="276" r:id="rId25"/>
    <p:sldId id="277" r:id="rId26"/>
    <p:sldId id="279" r:id="rId27"/>
    <p:sldId id="280" r:id="rId28"/>
    <p:sldId id="281" r:id="rId29"/>
    <p:sldId id="287" r:id="rId30"/>
    <p:sldId id="285" r:id="rId31"/>
    <p:sldId id="286" r:id="rId32"/>
    <p:sldId id="283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reativepath.co.in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1000"/>
            <a:ext cx="7772400" cy="40386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C</a:t>
            </a:r>
            <a:r>
              <a:rPr lang="en-US" dirty="0" smtClean="0"/>
              <a:t>reative </a:t>
            </a:r>
            <a:r>
              <a:rPr lang="en-US" dirty="0" smtClean="0">
                <a:solidFill>
                  <a:schemeClr val="accent6"/>
                </a:solidFill>
              </a:rPr>
              <a:t>P</a:t>
            </a:r>
            <a:r>
              <a:rPr lang="en-US" dirty="0" smtClean="0"/>
              <a:t>ath </a:t>
            </a:r>
            <a:r>
              <a:rPr lang="en-US" dirty="0" smtClean="0">
                <a:solidFill>
                  <a:schemeClr val="accent6"/>
                </a:solidFill>
              </a:rPr>
              <a:t>S</a:t>
            </a:r>
            <a:r>
              <a:rPr lang="en-US" dirty="0" smtClean="0"/>
              <a:t>olutions</a:t>
            </a:r>
            <a:br>
              <a:rPr lang="en-US" dirty="0" smtClean="0"/>
            </a:br>
            <a:r>
              <a:rPr lang="en-US" dirty="0" smtClean="0"/>
              <a:t>Presents</a:t>
            </a:r>
            <a:br>
              <a:rPr lang="en-US" dirty="0" smtClean="0"/>
            </a:br>
            <a:r>
              <a:rPr lang="en-US" dirty="0" err="1" smtClean="0">
                <a:solidFill>
                  <a:schemeClr val="accent6"/>
                </a:solidFill>
              </a:rPr>
              <a:t>EasySale</a:t>
            </a:r>
            <a:r>
              <a:rPr lang="en-US" dirty="0" smtClean="0">
                <a:solidFill>
                  <a:schemeClr val="accent6"/>
                </a:solidFill>
              </a:rPr>
              <a:t/>
            </a:r>
            <a:br>
              <a:rPr lang="en-US" dirty="0" smtClean="0">
                <a:solidFill>
                  <a:schemeClr val="accent6"/>
                </a:solidFill>
              </a:rPr>
            </a:br>
            <a:r>
              <a:rPr lang="en-US" dirty="0" smtClean="0">
                <a:solidFill>
                  <a:schemeClr val="accent6"/>
                </a:solidFill>
              </a:rPr>
              <a:t>A</a:t>
            </a:r>
            <a:r>
              <a:rPr lang="en-US" dirty="0" smtClean="0">
                <a:solidFill>
                  <a:schemeClr val="bg1"/>
                </a:solidFill>
              </a:rPr>
              <a:t>n</a:t>
            </a:r>
            <a:r>
              <a:rPr lang="en-US" dirty="0" smtClean="0">
                <a:solidFill>
                  <a:schemeClr val="accent6"/>
                </a:solidFill>
              </a:rPr>
              <a:t> E</a:t>
            </a:r>
            <a:r>
              <a:rPr lang="en-US" dirty="0" smtClean="0">
                <a:solidFill>
                  <a:schemeClr val="bg1"/>
                </a:solidFill>
              </a:rPr>
              <a:t>xclusive </a:t>
            </a:r>
            <a:r>
              <a:rPr lang="en-US" dirty="0" smtClean="0">
                <a:solidFill>
                  <a:schemeClr val="accent6"/>
                </a:solidFill>
              </a:rPr>
              <a:t>S</a:t>
            </a:r>
            <a:r>
              <a:rPr lang="en-US" dirty="0" smtClean="0">
                <a:solidFill>
                  <a:schemeClr val="bg1"/>
                </a:solidFill>
              </a:rPr>
              <a:t>oftware </a:t>
            </a:r>
            <a:r>
              <a:rPr lang="en-US" dirty="0" smtClean="0">
                <a:solidFill>
                  <a:schemeClr val="accent6"/>
                </a:solidFill>
              </a:rPr>
              <a:t>F</a:t>
            </a:r>
            <a:r>
              <a:rPr lang="en-US" dirty="0" smtClean="0">
                <a:solidFill>
                  <a:schemeClr val="bg1"/>
                </a:solidFill>
              </a:rPr>
              <a:t>or </a:t>
            </a:r>
            <a:r>
              <a:rPr lang="en-US" dirty="0" err="1" smtClean="0">
                <a:solidFill>
                  <a:schemeClr val="accent6"/>
                </a:solidFill>
              </a:rPr>
              <a:t>S</a:t>
            </a:r>
            <a:r>
              <a:rPr lang="en-US" dirty="0" err="1" smtClean="0">
                <a:solidFill>
                  <a:schemeClr val="bg1"/>
                </a:solidFill>
              </a:rPr>
              <a:t>aree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accent6"/>
                </a:solidFill>
              </a:rPr>
              <a:t>R</a:t>
            </a:r>
            <a:r>
              <a:rPr lang="en-US" dirty="0" smtClean="0">
                <a:solidFill>
                  <a:schemeClr val="bg1"/>
                </a:solidFill>
              </a:rPr>
              <a:t>etail </a:t>
            </a:r>
            <a:r>
              <a:rPr lang="en-US" dirty="0" smtClean="0">
                <a:solidFill>
                  <a:schemeClr val="accent6"/>
                </a:solidFill>
              </a:rPr>
              <a:t>S</a:t>
            </a:r>
            <a:r>
              <a:rPr lang="en-US" dirty="0" smtClean="0">
                <a:solidFill>
                  <a:schemeClr val="bg1"/>
                </a:solidFill>
              </a:rPr>
              <a:t>howrooms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sz="2700" dirty="0" smtClean="0">
                <a:solidFill>
                  <a:schemeClr val="accent6"/>
                </a:solidFill>
              </a:rPr>
              <a:t>www.creativepath.co.in</a:t>
            </a:r>
            <a:endParaRPr lang="en-US" sz="2700" dirty="0">
              <a:solidFill>
                <a:schemeClr val="accent6"/>
              </a:solidFill>
            </a:endParaRPr>
          </a:p>
        </p:txBody>
      </p:sp>
      <p:pic>
        <p:nvPicPr>
          <p:cNvPr id="5" name="Picture 4" descr="Connec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4495800"/>
            <a:ext cx="246697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Purchase Return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90600"/>
          </a:xfrm>
        </p:spPr>
        <p:txBody>
          <a:bodyPr>
            <a:normAutofit/>
          </a:bodyPr>
          <a:lstStyle/>
          <a:p>
            <a:r>
              <a:rPr lang="en-US" sz="2400" spc="-150" dirty="0" smtClean="0"/>
              <a:t>Just Scan barcodes  for all party’s stock and </a:t>
            </a:r>
            <a:r>
              <a:rPr lang="en-US" sz="2400" spc="-150" dirty="0" err="1" smtClean="0"/>
              <a:t>EasySale</a:t>
            </a:r>
            <a:r>
              <a:rPr lang="en-US" sz="2400" spc="-150" dirty="0" smtClean="0"/>
              <a:t> will create separate Debit Note and Packaging Slip for  goods of each party and  for each Bill</a:t>
            </a:r>
          </a:p>
        </p:txBody>
      </p:sp>
      <p:pic>
        <p:nvPicPr>
          <p:cNvPr id="4" name="Picture 3" descr="PRe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743200"/>
            <a:ext cx="7810500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Easy Sale Bill Module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1828799"/>
          </a:xfrm>
        </p:spPr>
        <p:txBody>
          <a:bodyPr>
            <a:normAutofit/>
          </a:bodyPr>
          <a:lstStyle/>
          <a:p>
            <a:r>
              <a:rPr lang="en-US" sz="2400" spc="-150" dirty="0" smtClean="0"/>
              <a:t>Show Image of Salesman and each piece scanned, </a:t>
            </a:r>
            <a:r>
              <a:rPr lang="en-US" sz="2400" spc="-150" dirty="0" err="1" smtClean="0"/>
              <a:t>Aftersales</a:t>
            </a:r>
            <a:r>
              <a:rPr lang="en-US" sz="2400" spc="-150" dirty="0" smtClean="0"/>
              <a:t> combined with sales (Fall, Stitch, </a:t>
            </a:r>
            <a:r>
              <a:rPr lang="en-US" sz="2400" spc="-150" dirty="0" err="1" smtClean="0"/>
              <a:t>Picko</a:t>
            </a:r>
            <a:r>
              <a:rPr lang="en-US" sz="2400" spc="-150" dirty="0" smtClean="0"/>
              <a:t> etc.)</a:t>
            </a:r>
          </a:p>
          <a:p>
            <a:r>
              <a:rPr lang="en-US" sz="2400" spc="-150" dirty="0" smtClean="0"/>
              <a:t>Integrated Sales Order and </a:t>
            </a:r>
            <a:r>
              <a:rPr lang="en-US" sz="2400" spc="-150" dirty="0" smtClean="0">
                <a:solidFill>
                  <a:srgbClr val="FF0000"/>
                </a:solidFill>
              </a:rPr>
              <a:t>C</a:t>
            </a:r>
            <a:r>
              <a:rPr lang="en-US" sz="2400" spc="-150" dirty="0" smtClean="0"/>
              <a:t>ustomer </a:t>
            </a:r>
            <a:r>
              <a:rPr lang="en-US" sz="2400" spc="-150" dirty="0" smtClean="0">
                <a:solidFill>
                  <a:srgbClr val="FF0000"/>
                </a:solidFill>
              </a:rPr>
              <a:t>R</a:t>
            </a:r>
            <a:r>
              <a:rPr lang="en-US" sz="2400" spc="-150" dirty="0" smtClean="0"/>
              <a:t>elationship </a:t>
            </a:r>
            <a:r>
              <a:rPr lang="en-US" sz="2400" spc="-150" dirty="0" smtClean="0">
                <a:solidFill>
                  <a:srgbClr val="FF0000"/>
                </a:solidFill>
              </a:rPr>
              <a:t>M</a:t>
            </a:r>
            <a:r>
              <a:rPr lang="en-US" sz="2400" spc="-150" dirty="0" smtClean="0"/>
              <a:t>odule (CRM)</a:t>
            </a:r>
          </a:p>
          <a:p>
            <a:r>
              <a:rPr lang="en-US" sz="2400" spc="-150" dirty="0" smtClean="0"/>
              <a:t>Accept payment with all modes like Credit Card, Credit sales, Cash Sale</a:t>
            </a:r>
          </a:p>
          <a:p>
            <a:endParaRPr lang="en-US" sz="2400" spc="-150" dirty="0"/>
          </a:p>
        </p:txBody>
      </p:sp>
      <p:pic>
        <p:nvPicPr>
          <p:cNvPr id="4" name="Picture 3" descr="SaleBi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276600"/>
            <a:ext cx="7810500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Easy Sale Return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229600" cy="533400"/>
          </a:xfrm>
        </p:spPr>
        <p:txBody>
          <a:bodyPr>
            <a:normAutofit/>
          </a:bodyPr>
          <a:lstStyle/>
          <a:p>
            <a:r>
              <a:rPr lang="en-US" sz="2400" spc="-150" dirty="0" smtClean="0"/>
              <a:t>Flexible and easy sale return, again show image for each piece taken back</a:t>
            </a:r>
            <a:endParaRPr lang="en-US" sz="2400" spc="-150" dirty="0"/>
          </a:p>
        </p:txBody>
      </p:sp>
      <p:pic>
        <p:nvPicPr>
          <p:cNvPr id="4" name="Picture 3" descr="SaleRetur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0574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Jobwork</a:t>
            </a:r>
            <a:r>
              <a:rPr lang="en-US" dirty="0" smtClean="0"/>
              <a:t>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600"/>
          </a:xfrm>
        </p:spPr>
        <p:txBody>
          <a:bodyPr>
            <a:normAutofit/>
          </a:bodyPr>
          <a:lstStyle/>
          <a:p>
            <a:r>
              <a:rPr lang="en-US" sz="2400" spc="-150" dirty="0" smtClean="0"/>
              <a:t>Track pieces given for </a:t>
            </a:r>
            <a:r>
              <a:rPr lang="en-US" sz="2400" spc="-150" dirty="0" err="1" smtClean="0"/>
              <a:t>Jobwork</a:t>
            </a:r>
            <a:r>
              <a:rPr lang="en-US" sz="2400" spc="-150" dirty="0" smtClean="0"/>
              <a:t> and receive back in stock with job bill</a:t>
            </a:r>
          </a:p>
        </p:txBody>
      </p:sp>
      <p:pic>
        <p:nvPicPr>
          <p:cNvPr id="4" name="Picture 3" descr="JobInwar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336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err="1" smtClean="0"/>
              <a:t>Jobwork</a:t>
            </a:r>
            <a:r>
              <a:rPr lang="en-IN" dirty="0" smtClean="0"/>
              <a:t> Inward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685800"/>
          </a:xfrm>
        </p:spPr>
        <p:txBody>
          <a:bodyPr>
            <a:normAutofit fontScale="77500" lnSpcReduction="20000"/>
          </a:bodyPr>
          <a:lstStyle/>
          <a:p>
            <a:r>
              <a:rPr lang="en-IN" dirty="0" smtClean="0"/>
              <a:t>Add Value of </a:t>
            </a:r>
            <a:r>
              <a:rPr lang="en-IN" dirty="0" err="1" smtClean="0"/>
              <a:t>jobwork</a:t>
            </a:r>
            <a:r>
              <a:rPr lang="en-IN" dirty="0" smtClean="0"/>
              <a:t> to stock value and update new image</a:t>
            </a:r>
            <a:endParaRPr lang="en-IN" dirty="0"/>
          </a:p>
        </p:txBody>
      </p:sp>
      <p:pic>
        <p:nvPicPr>
          <p:cNvPr id="5" name="Picture 4" descr="JobBi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9812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Complete Account Included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599"/>
          </a:xfrm>
        </p:spPr>
        <p:txBody>
          <a:bodyPr>
            <a:normAutofit fontScale="62500" lnSpcReduction="20000"/>
          </a:bodyPr>
          <a:lstStyle/>
          <a:p>
            <a:r>
              <a:rPr lang="en-IN" dirty="0" smtClean="0"/>
              <a:t>Separate Cash/Bank payment/receipt, Contra/JV Entry, with chequebook management integrated</a:t>
            </a:r>
            <a:endParaRPr lang="en-IN" dirty="0"/>
          </a:p>
        </p:txBody>
      </p:sp>
      <p:pic>
        <p:nvPicPr>
          <p:cNvPr id="4" name="Picture 3" descr="VchEntr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098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Smart Bill wise Adjustment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685800"/>
          </a:xfrm>
        </p:spPr>
        <p:txBody>
          <a:bodyPr>
            <a:normAutofit fontScale="70000" lnSpcReduction="20000"/>
          </a:bodyPr>
          <a:lstStyle/>
          <a:p>
            <a:r>
              <a:rPr lang="en-IN" dirty="0" smtClean="0"/>
              <a:t>Adjust Bill to Bill and Print Payment Advice along with cheque printing</a:t>
            </a:r>
            <a:endParaRPr lang="en-IN" dirty="0"/>
          </a:p>
        </p:txBody>
      </p:sp>
      <p:pic>
        <p:nvPicPr>
          <p:cNvPr id="4" name="Picture 3" descr="BillToBillAd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336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Payment Advice and Cheque Printing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762000"/>
          </a:xfrm>
        </p:spPr>
        <p:txBody>
          <a:bodyPr>
            <a:normAutofit fontScale="85000" lnSpcReduction="20000"/>
          </a:bodyPr>
          <a:lstStyle/>
          <a:p>
            <a:r>
              <a:rPr lang="en-IN" dirty="0" smtClean="0"/>
              <a:t>Automatic generation of Payment advice and print cheques with A/c Entry</a:t>
            </a:r>
            <a:endParaRPr lang="en-IN" dirty="0"/>
          </a:p>
        </p:txBody>
      </p:sp>
      <p:pic>
        <p:nvPicPr>
          <p:cNvPr id="4" name="Picture 3" descr="PaymentAd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14600"/>
            <a:ext cx="781050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Payables/Outstanding Bills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762000"/>
          </a:xfrm>
        </p:spPr>
        <p:txBody>
          <a:bodyPr>
            <a:normAutofit fontScale="85000" lnSpcReduction="20000"/>
          </a:bodyPr>
          <a:lstStyle/>
          <a:p>
            <a:r>
              <a:rPr lang="en-IN" dirty="0" smtClean="0"/>
              <a:t>Filter by various criteria like city wise, ageing wise, due date wise etc.</a:t>
            </a:r>
            <a:endParaRPr lang="en-IN" dirty="0"/>
          </a:p>
        </p:txBody>
      </p:sp>
      <p:pic>
        <p:nvPicPr>
          <p:cNvPr id="4" name="Picture 3" descr="Out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2098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General Purchase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609599"/>
          </a:xfrm>
        </p:spPr>
        <p:txBody>
          <a:bodyPr>
            <a:normAutofit fontScale="62500" lnSpcReduction="20000"/>
          </a:bodyPr>
          <a:lstStyle/>
          <a:p>
            <a:r>
              <a:rPr lang="en-IN" dirty="0" smtClean="0"/>
              <a:t>Separate module for General Purchase with Rate history, no need for direct JV</a:t>
            </a:r>
            <a:endParaRPr lang="en-IN" dirty="0"/>
          </a:p>
        </p:txBody>
      </p:sp>
      <p:pic>
        <p:nvPicPr>
          <p:cNvPr id="4" name="Picture 3" descr="GenPurchas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574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Need for </a:t>
            </a:r>
            <a:r>
              <a:rPr lang="en-IN" dirty="0" err="1" smtClean="0"/>
              <a:t>EasySale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sz="2400" dirty="0" err="1" smtClean="0">
                <a:solidFill>
                  <a:srgbClr val="00B050"/>
                </a:solidFill>
                <a:ea typeface="Verdana" pitchFamily="34" charset="0"/>
                <a:cs typeface="Verdana" pitchFamily="34" charset="0"/>
              </a:rPr>
              <a:t>EasySale</a:t>
            </a:r>
            <a:r>
              <a:rPr lang="en-IN" sz="2400" dirty="0" smtClean="0">
                <a:solidFill>
                  <a:srgbClr val="00B050"/>
                </a:solidFill>
                <a:ea typeface="Verdana" pitchFamily="34" charset="0"/>
                <a:cs typeface="Verdana" pitchFamily="34" charset="0"/>
              </a:rPr>
              <a:t> provides following information and features which are vital for any retail business</a:t>
            </a:r>
          </a:p>
          <a:p>
            <a:r>
              <a:rPr lang="en-IN" sz="2400" dirty="0" err="1" smtClean="0"/>
              <a:t>Imagewise</a:t>
            </a:r>
            <a:r>
              <a:rPr lang="en-IN" sz="2400" dirty="0" smtClean="0"/>
              <a:t> analysis of stock, and sales  from various views lime </a:t>
            </a:r>
            <a:r>
              <a:rPr lang="en-IN" sz="2400" dirty="0" err="1" smtClean="0"/>
              <a:t>ItemGroupwise</a:t>
            </a:r>
            <a:r>
              <a:rPr lang="en-IN" sz="2400" dirty="0" smtClean="0"/>
              <a:t>, </a:t>
            </a:r>
            <a:r>
              <a:rPr lang="en-IN" sz="2400" dirty="0" err="1" smtClean="0"/>
              <a:t>Itemwise</a:t>
            </a:r>
            <a:r>
              <a:rPr lang="en-IN" sz="2400" dirty="0" smtClean="0"/>
              <a:t>, </a:t>
            </a:r>
            <a:r>
              <a:rPr lang="en-IN" sz="2400" dirty="0" err="1" smtClean="0"/>
              <a:t>Partywise</a:t>
            </a:r>
            <a:r>
              <a:rPr lang="en-IN" sz="2400" dirty="0" smtClean="0"/>
              <a:t>, </a:t>
            </a:r>
            <a:r>
              <a:rPr lang="en-IN" sz="2400" dirty="0" err="1" smtClean="0"/>
              <a:t>Rangewise</a:t>
            </a:r>
            <a:r>
              <a:rPr lang="en-IN" sz="2400" dirty="0" smtClean="0"/>
              <a:t> etc. just as if your you are browsing whole showroom on your PC</a:t>
            </a:r>
          </a:p>
          <a:p>
            <a:r>
              <a:rPr lang="en-IN" sz="2400" dirty="0" smtClean="0">
                <a:solidFill>
                  <a:srgbClr val="00B0F0"/>
                </a:solidFill>
              </a:rPr>
              <a:t>Innovative and to the point reports with drill down (zoom) facility for key decision making</a:t>
            </a:r>
          </a:p>
          <a:p>
            <a:r>
              <a:rPr lang="en-IN" sz="2400" dirty="0" smtClean="0">
                <a:solidFill>
                  <a:schemeClr val="accent6"/>
                </a:solidFill>
              </a:rPr>
              <a:t>Easy and user friendly access to features, almost anyone with little computer literacy can operate the software</a:t>
            </a:r>
          </a:p>
          <a:p>
            <a:r>
              <a:rPr lang="en-IN" sz="2400" dirty="0" smtClean="0"/>
              <a:t>It s clearly focused on goals and interests of </a:t>
            </a:r>
            <a:r>
              <a:rPr lang="en-IN" sz="2400" smtClean="0"/>
              <a:t>Saree/Garment retailer business</a:t>
            </a:r>
            <a:endParaRPr lang="en-IN" sz="2400" dirty="0" smtClean="0"/>
          </a:p>
          <a:p>
            <a:endParaRPr lang="en-IN" sz="2400" dirty="0" smtClean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C- Form Management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609600"/>
          </a:xfrm>
        </p:spPr>
        <p:txBody>
          <a:bodyPr/>
          <a:lstStyle/>
          <a:p>
            <a:r>
              <a:rPr lang="en-IN" dirty="0" smtClean="0"/>
              <a:t>C- Form Alerts and Record management</a:t>
            </a:r>
            <a:endParaRPr lang="en-IN" dirty="0"/>
          </a:p>
        </p:txBody>
      </p:sp>
      <p:pic>
        <p:nvPicPr>
          <p:cNvPr id="4" name="Picture 3" descr="C_For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9812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err="1" smtClean="0"/>
              <a:t>Ageingwise</a:t>
            </a:r>
            <a:r>
              <a:rPr lang="en-IN" dirty="0" smtClean="0"/>
              <a:t> Out Standing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685800"/>
          </a:xfrm>
        </p:spPr>
        <p:txBody>
          <a:bodyPr/>
          <a:lstStyle/>
          <a:p>
            <a:r>
              <a:rPr lang="en-IN" dirty="0" err="1" smtClean="0"/>
              <a:t>Ageingwise</a:t>
            </a:r>
            <a:r>
              <a:rPr lang="en-IN" dirty="0" smtClean="0"/>
              <a:t> </a:t>
            </a:r>
            <a:r>
              <a:rPr lang="en-IN" dirty="0" err="1" smtClean="0"/>
              <a:t>Oustanding</a:t>
            </a:r>
            <a:r>
              <a:rPr lang="en-IN" dirty="0" smtClean="0"/>
              <a:t> Payables</a:t>
            </a:r>
            <a:endParaRPr lang="en-IN" dirty="0"/>
          </a:p>
        </p:txBody>
      </p:sp>
      <p:pic>
        <p:nvPicPr>
          <p:cNvPr id="4" name="Picture 3" descr="AgeinwiseOut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011" y="2057400"/>
            <a:ext cx="7810078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Sold Image Gallery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0999"/>
          </a:xfrm>
        </p:spPr>
        <p:txBody>
          <a:bodyPr>
            <a:normAutofit fontScale="62500" lnSpcReduction="20000"/>
          </a:bodyPr>
          <a:lstStyle/>
          <a:p>
            <a:r>
              <a:rPr lang="en-IN" dirty="0" smtClean="0"/>
              <a:t>Sold Items Image Gallery to view photo and other details of sold pieces</a:t>
            </a:r>
            <a:endParaRPr lang="en-IN" dirty="0"/>
          </a:p>
        </p:txBody>
      </p:sp>
      <p:pic>
        <p:nvPicPr>
          <p:cNvPr id="4" name="Picture 3" descr="SoldImg_Gallar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2098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Employee Report </a:t>
            </a:r>
            <a:r>
              <a:rPr lang="en-IN" dirty="0" err="1" smtClean="0"/>
              <a:t>Imagewise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7200"/>
          </a:xfrm>
        </p:spPr>
        <p:txBody>
          <a:bodyPr>
            <a:normAutofit fontScale="92500" lnSpcReduction="20000"/>
          </a:bodyPr>
          <a:lstStyle/>
          <a:p>
            <a:r>
              <a:rPr lang="en-IN" dirty="0" smtClean="0"/>
              <a:t>Employee Detail Report with their images</a:t>
            </a:r>
            <a:endParaRPr lang="en-IN" dirty="0"/>
          </a:p>
        </p:txBody>
      </p:sp>
      <p:pic>
        <p:nvPicPr>
          <p:cNvPr id="4" name="Picture 3" descr="EmpLi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9812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Group wise Stock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609599"/>
          </a:xfrm>
        </p:spPr>
        <p:txBody>
          <a:bodyPr>
            <a:normAutofit fontScale="62500" lnSpcReduction="20000"/>
          </a:bodyPr>
          <a:lstStyle/>
          <a:p>
            <a:r>
              <a:rPr lang="en-IN" dirty="0" smtClean="0"/>
              <a:t>Stock Analysis Drill down through Item Group - &gt; Item -&gt; Piece wise. Ageing analysis on each stage. And Same for Party wise</a:t>
            </a:r>
            <a:endParaRPr lang="en-IN" dirty="0"/>
          </a:p>
        </p:txBody>
      </p:sp>
      <p:pic>
        <p:nvPicPr>
          <p:cNvPr id="4" name="Picture 3" descr="ItemGroupStoc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9812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Image wise Detailed Report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609600"/>
          </a:xfrm>
        </p:spPr>
        <p:txBody>
          <a:bodyPr>
            <a:normAutofit fontScale="92500"/>
          </a:bodyPr>
          <a:lstStyle/>
          <a:p>
            <a:r>
              <a:rPr lang="en-IN" dirty="0" smtClean="0"/>
              <a:t>Stock and Sale Report with detail of each Piece</a:t>
            </a:r>
            <a:endParaRPr lang="en-IN" dirty="0"/>
          </a:p>
        </p:txBody>
      </p:sp>
      <p:pic>
        <p:nvPicPr>
          <p:cNvPr id="4" name="Picture 3" descr="ImageWiseStoc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574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Range wise Sale and Stock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229600" cy="457200"/>
          </a:xfrm>
        </p:spPr>
        <p:txBody>
          <a:bodyPr>
            <a:normAutofit fontScale="47500" lnSpcReduction="20000"/>
          </a:bodyPr>
          <a:lstStyle/>
          <a:p>
            <a:r>
              <a:rPr lang="en-IN" dirty="0" smtClean="0"/>
              <a:t>Analyse your stock and sale by various aspects like Range wise, Area wise, party wise etc.</a:t>
            </a:r>
            <a:endParaRPr lang="en-IN" dirty="0"/>
          </a:p>
        </p:txBody>
      </p:sp>
      <p:pic>
        <p:nvPicPr>
          <p:cNvPr id="4" name="Picture 3" descr="Rangewis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8288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Party Bill wise Analysis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762000"/>
          </a:xfrm>
        </p:spPr>
        <p:txBody>
          <a:bodyPr>
            <a:normAutofit fontScale="85000" lnSpcReduction="20000"/>
          </a:bodyPr>
          <a:lstStyle/>
          <a:p>
            <a:r>
              <a:rPr lang="en-IN" dirty="0" smtClean="0"/>
              <a:t>Bill wise detail of party, like Purchases-Return-Sale and Stock. Combined view</a:t>
            </a:r>
            <a:endParaRPr lang="en-IN" dirty="0"/>
          </a:p>
        </p:txBody>
      </p:sp>
      <p:pic>
        <p:nvPicPr>
          <p:cNvPr id="4" name="Picture 3" descr="Billwis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1336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Customer Relationship Management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685800"/>
          </a:xfrm>
        </p:spPr>
        <p:txBody>
          <a:bodyPr>
            <a:normAutofit fontScale="70000" lnSpcReduction="20000"/>
          </a:bodyPr>
          <a:lstStyle/>
          <a:p>
            <a:r>
              <a:rPr lang="en-IN" dirty="0" smtClean="0"/>
              <a:t>Complete CRM Module to </a:t>
            </a:r>
            <a:r>
              <a:rPr lang="en-IN" dirty="0" err="1" smtClean="0"/>
              <a:t>Analyze</a:t>
            </a:r>
            <a:r>
              <a:rPr lang="en-IN" dirty="0" smtClean="0"/>
              <a:t> customer data, send them SMS, make group, print address stickers etc.</a:t>
            </a:r>
            <a:endParaRPr lang="en-IN" dirty="0"/>
          </a:p>
        </p:txBody>
      </p:sp>
      <p:pic>
        <p:nvPicPr>
          <p:cNvPr id="4" name="Picture 3" descr="CR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0574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IN" dirty="0" smtClean="0"/>
              <a:t>Item and </a:t>
            </a:r>
            <a:r>
              <a:rPr lang="en-IN" dirty="0" err="1" smtClean="0"/>
              <a:t>Partywise</a:t>
            </a:r>
            <a:r>
              <a:rPr lang="en-IN" dirty="0" smtClean="0"/>
              <a:t> Analysis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1"/>
            <a:ext cx="8229600" cy="762000"/>
          </a:xfrm>
        </p:spPr>
        <p:txBody>
          <a:bodyPr>
            <a:normAutofit fontScale="85000" lnSpcReduction="20000"/>
          </a:bodyPr>
          <a:lstStyle/>
          <a:p>
            <a:r>
              <a:rPr lang="en-IN" dirty="0" smtClean="0"/>
              <a:t>To the point, summarized analysis of party and Items, to take key decisions</a:t>
            </a:r>
            <a:endParaRPr lang="en-IN" dirty="0"/>
          </a:p>
        </p:txBody>
      </p:sp>
      <p:pic>
        <p:nvPicPr>
          <p:cNvPr id="4" name="Picture 3" descr="ItemSummar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050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Getting Start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20574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You can create your own users and give them rights, so each user can access functions and information they are authorized</a:t>
            </a:r>
          </a:p>
          <a:p>
            <a:r>
              <a:rPr lang="en-US" sz="2400" dirty="0" smtClean="0">
                <a:solidFill>
                  <a:schemeClr val="accent6"/>
                </a:solidFill>
              </a:rPr>
              <a:t>For Example at Billing Counter (POS) operator can given permission to Create New Bills, not edit or delete.</a:t>
            </a:r>
          </a:p>
        </p:txBody>
      </p:sp>
      <p:pic>
        <p:nvPicPr>
          <p:cNvPr id="4" name="Picture 3" descr="Log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3429000"/>
            <a:ext cx="3571875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err="1" smtClean="0"/>
              <a:t>Areawise</a:t>
            </a:r>
            <a:r>
              <a:rPr lang="en-IN" dirty="0" smtClean="0"/>
              <a:t> Sale Analysis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609600"/>
          </a:xfrm>
        </p:spPr>
        <p:txBody>
          <a:bodyPr>
            <a:normAutofit fontScale="62500" lnSpcReduction="20000"/>
          </a:bodyPr>
          <a:lstStyle/>
          <a:p>
            <a:r>
              <a:rPr lang="en-IN" dirty="0" err="1" smtClean="0"/>
              <a:t>Analyze</a:t>
            </a:r>
            <a:r>
              <a:rPr lang="en-IN" dirty="0" smtClean="0"/>
              <a:t> sales by Area, to target your marketing campaign like bulk SMS</a:t>
            </a:r>
            <a:endParaRPr lang="en-IN" dirty="0"/>
          </a:p>
        </p:txBody>
      </p:sp>
      <p:pic>
        <p:nvPicPr>
          <p:cNvPr id="4" name="Picture 3" descr="AreaWiseSa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1336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IN" dirty="0" smtClean="0"/>
              <a:t>Easier and Effective Tools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6801"/>
            <a:ext cx="8229600" cy="609599"/>
          </a:xfrm>
        </p:spPr>
        <p:txBody>
          <a:bodyPr>
            <a:normAutofit fontScale="77500" lnSpcReduction="20000"/>
          </a:bodyPr>
          <a:lstStyle/>
          <a:p>
            <a:r>
              <a:rPr lang="en-IN" dirty="0" smtClean="0"/>
              <a:t>View all details about barcode and edit them if required</a:t>
            </a:r>
            <a:endParaRPr lang="en-IN" dirty="0"/>
          </a:p>
        </p:txBody>
      </p:sp>
      <p:pic>
        <p:nvPicPr>
          <p:cNvPr id="4" name="Picture 3" descr="Tool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764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 smtClean="0"/>
              <a:t>Know us More and our products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en-IN" dirty="0" smtClean="0"/>
              <a:t>We are pioneer company working in different domain like Textiles, Retail, </a:t>
            </a:r>
            <a:r>
              <a:rPr lang="en-IN" dirty="0" err="1" smtClean="0"/>
              <a:t>Jewelry</a:t>
            </a:r>
            <a:r>
              <a:rPr lang="en-IN" dirty="0" smtClean="0"/>
              <a:t>, Finance etc to name a few</a:t>
            </a:r>
          </a:p>
          <a:p>
            <a:r>
              <a:rPr lang="en-IN" dirty="0" smtClean="0"/>
              <a:t>Visit US for more detail at </a:t>
            </a:r>
            <a:r>
              <a:rPr lang="en-IN" dirty="0" err="1" smtClean="0">
                <a:hlinkClick r:id="rId2"/>
              </a:rPr>
              <a:t>www.creativepath.co.in</a:t>
            </a:r>
            <a:endParaRPr lang="en-IN" dirty="0" smtClean="0"/>
          </a:p>
          <a:p>
            <a:r>
              <a:rPr lang="en-IN" dirty="0" smtClean="0"/>
              <a:t>0261-2910144</a:t>
            </a:r>
          </a:p>
          <a:p>
            <a:r>
              <a:rPr lang="en-IN" dirty="0" smtClean="0"/>
              <a:t>08128013344</a:t>
            </a:r>
          </a:p>
          <a:p>
            <a:r>
              <a:rPr lang="en-IN" dirty="0" smtClean="0">
                <a:solidFill>
                  <a:srgbClr val="00B050"/>
                </a:solidFill>
              </a:rPr>
              <a:t>Wish you happy journey ahead with </a:t>
            </a:r>
            <a:r>
              <a:rPr lang="en-IN" dirty="0" err="1" smtClean="0">
                <a:solidFill>
                  <a:srgbClr val="00B050"/>
                </a:solidFill>
              </a:rPr>
              <a:t>Easysale</a:t>
            </a:r>
            <a:endParaRPr lang="en-IN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Security and Backups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Client-Server Software, data stored on main computer only, you can install software on all machines you want, they access data from main computer</a:t>
            </a:r>
          </a:p>
          <a:p>
            <a:r>
              <a:rPr lang="en-US" sz="2400" dirty="0" smtClean="0">
                <a:solidFill>
                  <a:schemeClr val="accent6"/>
                </a:solidFill>
              </a:rPr>
              <a:t>Easy Backup from Menu, no fear of data corruption</a:t>
            </a:r>
            <a:endParaRPr lang="en-US" sz="2400" dirty="0">
              <a:solidFill>
                <a:schemeClr val="accent6"/>
              </a:solidFill>
            </a:endParaRPr>
          </a:p>
        </p:txBody>
      </p:sp>
      <p:pic>
        <p:nvPicPr>
          <p:cNvPr id="6" name="Picture 5" descr="tm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3962400"/>
            <a:ext cx="260985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Security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1"/>
            <a:ext cx="8229600" cy="685799"/>
          </a:xfrm>
        </p:spPr>
        <p:txBody>
          <a:bodyPr>
            <a:normAutofit fontScale="70000" lnSpcReduction="20000"/>
          </a:bodyPr>
          <a:lstStyle/>
          <a:p>
            <a:r>
              <a:rPr lang="en-IN" dirty="0" smtClean="0"/>
              <a:t>Complete user management to control what each user can access and what not</a:t>
            </a:r>
            <a:endParaRPr lang="en-IN" dirty="0"/>
          </a:p>
        </p:txBody>
      </p:sp>
      <p:pic>
        <p:nvPicPr>
          <p:cNvPr id="4" name="Picture 3" descr="UserMgm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574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Easy Operations/ Shortcut keys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990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Multiple Navigation Options with ON/OFF and shortcut keys</a:t>
            </a:r>
          </a:p>
          <a:p>
            <a:r>
              <a:rPr lang="en-US" sz="2400" dirty="0" smtClean="0"/>
              <a:t>Easy access to features, modern, neat and clean UI Design</a:t>
            </a:r>
            <a:endParaRPr lang="en-US" sz="2400" dirty="0"/>
          </a:p>
        </p:txBody>
      </p:sp>
      <p:pic>
        <p:nvPicPr>
          <p:cNvPr id="4" name="Picture 3" descr="MainFor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590800"/>
            <a:ext cx="6629400" cy="3942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Purchase Order Form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685800"/>
          </a:xfrm>
        </p:spPr>
        <p:txBody>
          <a:bodyPr/>
          <a:lstStyle/>
          <a:p>
            <a:r>
              <a:rPr lang="en-IN" dirty="0" smtClean="0"/>
              <a:t>Generate Purchase Orders to track Orders</a:t>
            </a:r>
            <a:endParaRPr lang="en-IN" dirty="0"/>
          </a:p>
        </p:txBody>
      </p:sp>
      <p:pic>
        <p:nvPicPr>
          <p:cNvPr id="4" name="Picture 3" descr="POFor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209800"/>
            <a:ext cx="7810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Purchase of Stock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144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Easy All in one purchase bill entry, just single entry for stock Inward, Accounts  and Bill Payables</a:t>
            </a:r>
            <a:endParaRPr lang="en-US" sz="2400" dirty="0"/>
          </a:p>
        </p:txBody>
      </p:sp>
      <p:pic>
        <p:nvPicPr>
          <p:cNvPr id="4" name="Picture 3" descr="Purchas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667099"/>
            <a:ext cx="6505575" cy="3657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Easy Barcode Generation &amp; image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1295400"/>
          </a:xfrm>
        </p:spPr>
        <p:txBody>
          <a:bodyPr>
            <a:normAutofit/>
          </a:bodyPr>
          <a:lstStyle/>
          <a:p>
            <a:r>
              <a:rPr lang="en-US" sz="2400" spc="-150" dirty="0" smtClean="0"/>
              <a:t>With Purchase Stock Entry, you can easily generate barcode and assign Image to each piece, so it can be tracked throughout  the system</a:t>
            </a:r>
          </a:p>
          <a:p>
            <a:r>
              <a:rPr lang="en-US" sz="2400" spc="-150" dirty="0" smtClean="0"/>
              <a:t>Wherever you scan barcode in a System, Image displayed there</a:t>
            </a:r>
          </a:p>
          <a:p>
            <a:pPr>
              <a:buNone/>
            </a:pPr>
            <a:endParaRPr lang="en-US" sz="2400" spc="-150" dirty="0" smtClean="0"/>
          </a:p>
        </p:txBody>
      </p:sp>
      <p:pic>
        <p:nvPicPr>
          <p:cNvPr id="4" name="Picture 3" descr="Barcode_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819400"/>
            <a:ext cx="7896225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735</Words>
  <Application>Microsoft Office PowerPoint</Application>
  <PresentationFormat>On-screen Show (4:3)</PresentationFormat>
  <Paragraphs>77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Creative Path Solutions Presents EasySale An Exclusive Software For Saree Retail Showrooms www.creativepath.co.in</vt:lpstr>
      <vt:lpstr>Need for EasySale</vt:lpstr>
      <vt:lpstr>Getting Start</vt:lpstr>
      <vt:lpstr>Data Security and Backups</vt:lpstr>
      <vt:lpstr>Security</vt:lpstr>
      <vt:lpstr>Easy Operations/ Shortcut keys</vt:lpstr>
      <vt:lpstr>Purchase Order Form</vt:lpstr>
      <vt:lpstr>Purchase of Stock</vt:lpstr>
      <vt:lpstr>Easy Barcode Generation &amp; image</vt:lpstr>
      <vt:lpstr>Smart Purchase Return</vt:lpstr>
      <vt:lpstr>Easy Sale Bill Module</vt:lpstr>
      <vt:lpstr>Easy Sale Return</vt:lpstr>
      <vt:lpstr>Jobwork Management</vt:lpstr>
      <vt:lpstr>Jobwork Inward</vt:lpstr>
      <vt:lpstr>Complete Account Included</vt:lpstr>
      <vt:lpstr>Smart Bill wise Adjustment</vt:lpstr>
      <vt:lpstr>Payment Advice and Cheque Printing</vt:lpstr>
      <vt:lpstr>Payables/Outstanding Bills</vt:lpstr>
      <vt:lpstr>General Purchase</vt:lpstr>
      <vt:lpstr>C- Form Management</vt:lpstr>
      <vt:lpstr>Ageingwise Out Standing</vt:lpstr>
      <vt:lpstr>Sold Image Gallery</vt:lpstr>
      <vt:lpstr>Employee Report Imagewise</vt:lpstr>
      <vt:lpstr>Group wise Stock</vt:lpstr>
      <vt:lpstr>Image wise Detailed Report</vt:lpstr>
      <vt:lpstr>Range wise Sale and Stock</vt:lpstr>
      <vt:lpstr>Party Bill wise Analysis</vt:lpstr>
      <vt:lpstr>Customer Relationship Management</vt:lpstr>
      <vt:lpstr>Item and Partywise Analysis</vt:lpstr>
      <vt:lpstr>Areawise Sale Analysis</vt:lpstr>
      <vt:lpstr>Easier and Effective Tools</vt:lpstr>
      <vt:lpstr>Know us More and our products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Proven Benefits of Easysale</dc:title>
  <dc:creator>ABC</dc:creator>
  <cp:lastModifiedBy>admin</cp:lastModifiedBy>
  <cp:revision>183</cp:revision>
  <dcterms:created xsi:type="dcterms:W3CDTF">2012-02-01T10:21:21Z</dcterms:created>
  <dcterms:modified xsi:type="dcterms:W3CDTF">2015-03-16T03:37:57Z</dcterms:modified>
</cp:coreProperties>
</file>